
<file path=[Content_Types].xml><?xml version="1.0" encoding="utf-8"?>
<Types xmlns="http://schemas.openxmlformats.org/package/2006/content-types">
  <Default Extension="jpeg" ContentType="image/jpeg"/>
  <Default Extension="JPG" ContentType="image/.jpg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9"/>
  </p:handoutMasterIdLst>
  <p:sldIdLst>
    <p:sldId id="256" r:id="rId3"/>
    <p:sldId id="257" r:id="rId5"/>
    <p:sldId id="258" r:id="rId6"/>
    <p:sldId id="259" r:id="rId7"/>
    <p:sldId id="260" r:id="rId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393065" y="281940"/>
            <a:ext cx="64242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>
                <a:latin typeface="Times New Roman Bold" panose="02020603050405020304" charset="0"/>
                <a:cs typeface="Times New Roman Bold" panose="02020603050405020304" charset="0"/>
              </a:rPr>
              <a:t>Gene Screening for W</a:t>
            </a:r>
            <a:r>
              <a:rPr lang="en-US" sz="2000" b="1"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orms’ Neuronal I</a:t>
            </a:r>
            <a:r>
              <a:rPr lang="en-US" sz="2000" b="1">
                <a:latin typeface="Times New Roman Bold" panose="02020603050405020304" charset="0"/>
                <a:cs typeface="Times New Roman Bold" panose="02020603050405020304" charset="0"/>
              </a:rPr>
              <a:t>dentification</a:t>
            </a:r>
            <a:endParaRPr lang="en-US" sz="2000" b="1">
              <a:latin typeface="Times New Roman Bold" panose="02020603050405020304" charset="0"/>
              <a:cs typeface="Times New Roman Bold" panose="02020603050405020304" charset="0"/>
            </a:endParaRPr>
          </a:p>
        </p:txBody>
      </p:sp>
      <p:pic>
        <p:nvPicPr>
          <p:cNvPr id="7" name="Picture 6" descr="TB_Neurons_sho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46570" y="792480"/>
            <a:ext cx="5272405" cy="527240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666115" y="1205230"/>
            <a:ext cx="5104765" cy="8566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>
                <a:latin typeface="Times New Roman Regular" panose="02020603050405020304" charset="0"/>
                <a:cs typeface="Times New Roman Regular" panose="02020603050405020304" charset="0"/>
              </a:rPr>
              <a:t>Intuition: iterating over all possible gene combinations</a:t>
            </a:r>
            <a:endParaRPr lang="en-US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597535" y="705485"/>
            <a:ext cx="1107376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Text Box 8"/>
          <p:cNvSpPr txBox="1"/>
          <p:nvPr/>
        </p:nvSpPr>
        <p:spPr>
          <a:xfrm>
            <a:off x="812165" y="2200275"/>
            <a:ext cx="1604645" cy="33718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195 Neurons</a:t>
            </a:r>
            <a:endParaRPr lang="en-US" sz="16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4165600" y="2197100"/>
            <a:ext cx="1604645" cy="33718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Genes</a:t>
            </a:r>
            <a:endParaRPr lang="en-US" sz="16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12" name="Left Brace 11"/>
          <p:cNvSpPr/>
          <p:nvPr/>
        </p:nvSpPr>
        <p:spPr>
          <a:xfrm rot="5400000">
            <a:off x="4837430" y="2019935"/>
            <a:ext cx="203835" cy="1548130"/>
          </a:xfrm>
          <a:prstGeom prst="leftBrac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Text Box 12"/>
          <p:cNvSpPr txBox="1"/>
          <p:nvPr/>
        </p:nvSpPr>
        <p:spPr>
          <a:xfrm>
            <a:off x="2907665" y="3004820"/>
            <a:ext cx="4182110" cy="39941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noAutofit/>
          </a:bodyPr>
          <a:p>
            <a:pPr algn="ctr"/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NeruoPAL | Promoter | RNA Seq* | FISH</a:t>
            </a:r>
            <a:r>
              <a:rPr lang="en-US">
                <a:latin typeface="Times New Roman Regular" panose="02020603050405020304" charset="0"/>
                <a:cs typeface="Times New Roman Regular" panose="02020603050405020304" charset="0"/>
              </a:rPr>
              <a:t> </a:t>
            </a:r>
            <a:endParaRPr lang="en-US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665480" y="2993390"/>
            <a:ext cx="1954530" cy="58356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NeuroPAL spatial info.</a:t>
            </a:r>
            <a:endParaRPr lang="en-US" sz="16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1337310" y="2569845"/>
            <a:ext cx="5537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000" b="1"/>
              <a:t>+</a:t>
            </a:r>
            <a:endParaRPr lang="en-US" sz="2000" b="1"/>
          </a:p>
        </p:txBody>
      </p:sp>
      <p:sp>
        <p:nvSpPr>
          <p:cNvPr id="16" name="Left Brace 15"/>
          <p:cNvSpPr/>
          <p:nvPr/>
        </p:nvSpPr>
        <p:spPr>
          <a:xfrm rot="5400000">
            <a:off x="1458595" y="2669540"/>
            <a:ext cx="368300" cy="2689225"/>
          </a:xfrm>
          <a:prstGeom prst="leftBrac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Text Box 16"/>
          <p:cNvSpPr txBox="1"/>
          <p:nvPr/>
        </p:nvSpPr>
        <p:spPr>
          <a:xfrm>
            <a:off x="298450" y="4390390"/>
            <a:ext cx="2689225" cy="8572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Partitioning a set of neurons into multiple local topological neighbors</a:t>
            </a:r>
            <a:endParaRPr lang="en-US" sz="16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4281170" y="3632200"/>
            <a:ext cx="677545" cy="72326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21" idx="0"/>
          </p:cNvCxnSpPr>
          <p:nvPr/>
        </p:nvCxnSpPr>
        <p:spPr>
          <a:xfrm>
            <a:off x="4958715" y="3632200"/>
            <a:ext cx="810895" cy="72580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0" name="Text Box 19"/>
          <p:cNvSpPr txBox="1"/>
          <p:nvPr/>
        </p:nvSpPr>
        <p:spPr>
          <a:xfrm>
            <a:off x="3840480" y="4366260"/>
            <a:ext cx="9829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stable</a:t>
            </a:r>
            <a:endParaRPr lang="en-US" sz="16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5278120" y="4358005"/>
            <a:ext cx="9829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diverse</a:t>
            </a:r>
            <a:endParaRPr lang="en-US" sz="16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22" name="Left Brace 21"/>
          <p:cNvSpPr/>
          <p:nvPr/>
        </p:nvSpPr>
        <p:spPr>
          <a:xfrm rot="16200000">
            <a:off x="2970530" y="3526790"/>
            <a:ext cx="415925" cy="3682365"/>
          </a:xfrm>
          <a:prstGeom prst="leftBrac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3" name="Text Box 22"/>
          <p:cNvSpPr txBox="1"/>
          <p:nvPr/>
        </p:nvSpPr>
        <p:spPr>
          <a:xfrm>
            <a:off x="4476115" y="4714240"/>
            <a:ext cx="9829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gene set</a:t>
            </a:r>
            <a:endParaRPr lang="en-US" sz="16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1276985" y="5684520"/>
            <a:ext cx="4182110" cy="39941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noAutofit/>
          </a:bodyPr>
          <a:p>
            <a:pPr algn="ctr"/>
            <a:r>
              <a:rPr lang="en-US">
                <a:latin typeface="Times New Roman Regular" panose="02020603050405020304" charset="0"/>
                <a:cs typeface="Times New Roman Regular" panose="02020603050405020304" charset="0"/>
              </a:rPr>
              <a:t>iterative combinati</a:t>
            </a:r>
            <a:r>
              <a:rPr lang="en-US">
                <a:latin typeface="Times New Roman Regular" panose="02020603050405020304" charset="0"/>
                <a:cs typeface="Times New Roman Regular" panose="02020603050405020304" charset="0"/>
              </a:rPr>
              <a:t>on &amp; union </a:t>
            </a:r>
            <a:endParaRPr lang="en-US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25" name="Text Box 24"/>
          <p:cNvSpPr txBox="1"/>
          <p:nvPr/>
        </p:nvSpPr>
        <p:spPr>
          <a:xfrm>
            <a:off x="6846570" y="6151880"/>
            <a:ext cx="46780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00">
                <a:latin typeface="Times New Roman Regular" panose="02020603050405020304" charset="0"/>
                <a:cs typeface="Times New Roman Regular" panose="02020603050405020304" charset="0"/>
              </a:rPr>
              <a:t>*: Seth R. Taylor, et al., Molecular topography of an entire nervous system. (2021). Cell 184, 4329–4347.</a:t>
            </a:r>
            <a:endParaRPr lang="en-US" sz="10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597535" y="705485"/>
            <a:ext cx="1107376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Text Box 2"/>
          <p:cNvSpPr txBox="1"/>
          <p:nvPr/>
        </p:nvSpPr>
        <p:spPr>
          <a:xfrm>
            <a:off x="393065" y="281940"/>
            <a:ext cx="64242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>
                <a:latin typeface="Times New Roman Bold" panose="02020603050405020304" charset="0"/>
                <a:cs typeface="Times New Roman Bold" panose="02020603050405020304" charset="0"/>
              </a:rPr>
              <a:t>Spatial Topological Relations of Neurons</a:t>
            </a:r>
            <a:endParaRPr lang="en-US" sz="2000" b="1">
              <a:latin typeface="Times New Roman Bold" panose="02020603050405020304" charset="0"/>
              <a:cs typeface="Times New Roman Bold" panose="02020603050405020304" charset="0"/>
            </a:endParaRPr>
          </a:p>
        </p:txBody>
      </p:sp>
      <p:sp>
        <p:nvSpPr>
          <p:cNvPr id="2" name="Oval 1"/>
          <p:cNvSpPr/>
          <p:nvPr/>
        </p:nvSpPr>
        <p:spPr>
          <a:xfrm>
            <a:off x="1196975" y="1936750"/>
            <a:ext cx="361950" cy="328295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069465" y="2651125"/>
            <a:ext cx="361950" cy="328295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707515" y="1501140"/>
            <a:ext cx="361950" cy="328295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51785" y="1994535"/>
            <a:ext cx="361950" cy="328295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153535" y="2322830"/>
            <a:ext cx="361950" cy="328295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506220" y="3410585"/>
            <a:ext cx="361950" cy="328295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846070" y="3738880"/>
            <a:ext cx="361950" cy="328295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0" name="Straight Connector 9"/>
          <p:cNvCxnSpPr>
            <a:stCxn id="4" idx="1"/>
            <a:endCxn id="2" idx="5"/>
          </p:cNvCxnSpPr>
          <p:nvPr/>
        </p:nvCxnSpPr>
        <p:spPr>
          <a:xfrm flipH="1" flipV="1">
            <a:off x="1506220" y="2216785"/>
            <a:ext cx="615950" cy="4826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5"/>
            <a:endCxn id="4" idx="0"/>
          </p:cNvCxnSpPr>
          <p:nvPr/>
        </p:nvCxnSpPr>
        <p:spPr>
          <a:xfrm>
            <a:off x="2016760" y="1781175"/>
            <a:ext cx="233680" cy="86995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4" idx="7"/>
            <a:endCxn id="6" idx="3"/>
          </p:cNvCxnSpPr>
          <p:nvPr/>
        </p:nvCxnSpPr>
        <p:spPr>
          <a:xfrm flipV="1">
            <a:off x="2378710" y="2274570"/>
            <a:ext cx="525780" cy="42481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4" idx="6"/>
            <a:endCxn id="7" idx="2"/>
          </p:cNvCxnSpPr>
          <p:nvPr/>
        </p:nvCxnSpPr>
        <p:spPr>
          <a:xfrm flipV="1">
            <a:off x="2431415" y="2487295"/>
            <a:ext cx="1722120" cy="32829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4" idx="3"/>
            <a:endCxn id="8" idx="7"/>
          </p:cNvCxnSpPr>
          <p:nvPr/>
        </p:nvCxnSpPr>
        <p:spPr>
          <a:xfrm flipH="1">
            <a:off x="1815465" y="2931160"/>
            <a:ext cx="306705" cy="52768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9" idx="1"/>
          </p:cNvCxnSpPr>
          <p:nvPr/>
        </p:nvCxnSpPr>
        <p:spPr>
          <a:xfrm>
            <a:off x="2378710" y="2931160"/>
            <a:ext cx="520065" cy="85598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Freeform 16"/>
          <p:cNvSpPr/>
          <p:nvPr/>
        </p:nvSpPr>
        <p:spPr>
          <a:xfrm>
            <a:off x="1976755" y="2359025"/>
            <a:ext cx="208915" cy="233680"/>
          </a:xfrm>
          <a:custGeom>
            <a:avLst/>
            <a:gdLst>
              <a:gd name="connisteX0" fmla="*/ 0 w 208773"/>
              <a:gd name="connsiteY0" fmla="*/ 233406 h 233406"/>
              <a:gd name="connisteX1" fmla="*/ 56515 w 208773"/>
              <a:gd name="connsiteY1" fmla="*/ 86086 h 233406"/>
              <a:gd name="connisteX2" fmla="*/ 191770 w 208773"/>
              <a:gd name="connsiteY2" fmla="*/ 7346 h 233406"/>
              <a:gd name="connisteX3" fmla="*/ 203200 w 208773"/>
              <a:gd name="connsiteY3" fmla="*/ 7346 h 2334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208773" h="233406">
                <a:moveTo>
                  <a:pt x="0" y="233406"/>
                </a:moveTo>
                <a:cubicBezTo>
                  <a:pt x="8890" y="205466"/>
                  <a:pt x="18415" y="131171"/>
                  <a:pt x="56515" y="86086"/>
                </a:cubicBezTo>
                <a:cubicBezTo>
                  <a:pt x="94615" y="41001"/>
                  <a:pt x="162560" y="23221"/>
                  <a:pt x="191770" y="7346"/>
                </a:cubicBezTo>
                <a:cubicBezTo>
                  <a:pt x="220980" y="-8529"/>
                  <a:pt x="203835" y="6076"/>
                  <a:pt x="203200" y="7346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1175385" y="1618615"/>
            <a:ext cx="1141095" cy="836295"/>
          </a:xfrm>
          <a:custGeom>
            <a:avLst/>
            <a:gdLst>
              <a:gd name="connisteX0" fmla="*/ 0 w 1141095"/>
              <a:gd name="connsiteY0" fmla="*/ 836295 h 836295"/>
              <a:gd name="connisteX1" fmla="*/ 169545 w 1141095"/>
              <a:gd name="connsiteY1" fmla="*/ 542290 h 836295"/>
              <a:gd name="connisteX2" fmla="*/ 406400 w 1141095"/>
              <a:gd name="connsiteY2" fmla="*/ 327660 h 836295"/>
              <a:gd name="connisteX3" fmla="*/ 575945 w 1141095"/>
              <a:gd name="connsiteY3" fmla="*/ 226060 h 836295"/>
              <a:gd name="connisteX4" fmla="*/ 813435 w 1141095"/>
              <a:gd name="connsiteY4" fmla="*/ 124460 h 836295"/>
              <a:gd name="connisteX5" fmla="*/ 1061720 w 1141095"/>
              <a:gd name="connsiteY5" fmla="*/ 22860 h 836295"/>
              <a:gd name="connisteX6" fmla="*/ 1141095 w 1141095"/>
              <a:gd name="connsiteY6" fmla="*/ 0 h 8362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141095" h="836295">
                <a:moveTo>
                  <a:pt x="0" y="836295"/>
                </a:moveTo>
                <a:cubicBezTo>
                  <a:pt x="29210" y="781685"/>
                  <a:pt x="88265" y="643890"/>
                  <a:pt x="169545" y="542290"/>
                </a:cubicBezTo>
                <a:cubicBezTo>
                  <a:pt x="250825" y="440690"/>
                  <a:pt x="325120" y="391160"/>
                  <a:pt x="406400" y="327660"/>
                </a:cubicBezTo>
                <a:cubicBezTo>
                  <a:pt x="487680" y="264160"/>
                  <a:pt x="494665" y="266700"/>
                  <a:pt x="575945" y="226060"/>
                </a:cubicBezTo>
                <a:cubicBezTo>
                  <a:pt x="657225" y="185420"/>
                  <a:pt x="716280" y="165100"/>
                  <a:pt x="813435" y="124460"/>
                </a:cubicBezTo>
                <a:cubicBezTo>
                  <a:pt x="910590" y="83820"/>
                  <a:pt x="996315" y="47625"/>
                  <a:pt x="1061720" y="22860"/>
                </a:cubicBezTo>
                <a:cubicBezTo>
                  <a:pt x="1127125" y="-1905"/>
                  <a:pt x="1130300" y="2540"/>
                  <a:pt x="1141095" y="0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1056640" y="1521460"/>
            <a:ext cx="1141095" cy="836295"/>
          </a:xfrm>
          <a:custGeom>
            <a:avLst/>
            <a:gdLst>
              <a:gd name="connisteX0" fmla="*/ 0 w 1141095"/>
              <a:gd name="connsiteY0" fmla="*/ 836295 h 836295"/>
              <a:gd name="connisteX1" fmla="*/ 169545 w 1141095"/>
              <a:gd name="connsiteY1" fmla="*/ 542290 h 836295"/>
              <a:gd name="connisteX2" fmla="*/ 406400 w 1141095"/>
              <a:gd name="connsiteY2" fmla="*/ 327660 h 836295"/>
              <a:gd name="connisteX3" fmla="*/ 575945 w 1141095"/>
              <a:gd name="connsiteY3" fmla="*/ 226060 h 836295"/>
              <a:gd name="connisteX4" fmla="*/ 813435 w 1141095"/>
              <a:gd name="connsiteY4" fmla="*/ 124460 h 836295"/>
              <a:gd name="connisteX5" fmla="*/ 1061720 w 1141095"/>
              <a:gd name="connsiteY5" fmla="*/ 22860 h 836295"/>
              <a:gd name="connisteX6" fmla="*/ 1141095 w 1141095"/>
              <a:gd name="connsiteY6" fmla="*/ 0 h 8362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141095" h="836295">
                <a:moveTo>
                  <a:pt x="0" y="836295"/>
                </a:moveTo>
                <a:cubicBezTo>
                  <a:pt x="29210" y="781685"/>
                  <a:pt x="88265" y="643890"/>
                  <a:pt x="169545" y="542290"/>
                </a:cubicBezTo>
                <a:cubicBezTo>
                  <a:pt x="250825" y="440690"/>
                  <a:pt x="325120" y="391160"/>
                  <a:pt x="406400" y="327660"/>
                </a:cubicBezTo>
                <a:cubicBezTo>
                  <a:pt x="487680" y="264160"/>
                  <a:pt x="494665" y="266700"/>
                  <a:pt x="575945" y="226060"/>
                </a:cubicBezTo>
                <a:cubicBezTo>
                  <a:pt x="657225" y="185420"/>
                  <a:pt x="716280" y="165100"/>
                  <a:pt x="813435" y="124460"/>
                </a:cubicBezTo>
                <a:cubicBezTo>
                  <a:pt x="910590" y="83820"/>
                  <a:pt x="996315" y="47625"/>
                  <a:pt x="1061720" y="22860"/>
                </a:cubicBezTo>
                <a:cubicBezTo>
                  <a:pt x="1127125" y="-1905"/>
                  <a:pt x="1130300" y="2540"/>
                  <a:pt x="1141095" y="0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2439670" y="2818765"/>
            <a:ext cx="79375" cy="13525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7" idx="2"/>
            <a:endCxn id="7" idx="3"/>
          </p:cNvCxnSpPr>
          <p:nvPr/>
        </p:nvCxnSpPr>
        <p:spPr>
          <a:xfrm>
            <a:off x="4153535" y="2487295"/>
            <a:ext cx="52705" cy="11557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endCxn id="7" idx="3"/>
          </p:cNvCxnSpPr>
          <p:nvPr/>
        </p:nvCxnSpPr>
        <p:spPr>
          <a:xfrm flipV="1">
            <a:off x="2529840" y="2602865"/>
            <a:ext cx="1676400" cy="33972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Text Box 24"/>
          <p:cNvSpPr txBox="1"/>
          <p:nvPr/>
        </p:nvSpPr>
        <p:spPr>
          <a:xfrm>
            <a:off x="2982595" y="2877185"/>
            <a:ext cx="9474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Times New Roman Regular" panose="02020603050405020304" charset="0"/>
                <a:cs typeface="Times New Roman Regular" panose="02020603050405020304" charset="0"/>
              </a:rPr>
              <a:t>Nmin</a:t>
            </a:r>
            <a:endParaRPr lang="en-US" sz="14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26" name="Text Box 25"/>
          <p:cNvSpPr txBox="1"/>
          <p:nvPr/>
        </p:nvSpPr>
        <p:spPr>
          <a:xfrm>
            <a:off x="467995" y="2392680"/>
            <a:ext cx="9474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Times New Roman Regular" panose="02020603050405020304" charset="0"/>
                <a:cs typeface="Times New Roman Regular" panose="02020603050405020304" charset="0"/>
              </a:rPr>
              <a:t>sigma</a:t>
            </a:r>
            <a:endParaRPr lang="en-US" sz="14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1506220" y="2118995"/>
            <a:ext cx="9474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Times New Roman Regular" panose="02020603050405020304" charset="0"/>
                <a:cs typeface="Times New Roman Regular" panose="02020603050405020304" charset="0"/>
              </a:rPr>
              <a:t>sita</a:t>
            </a:r>
            <a:endParaRPr lang="en-US" sz="14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597535" y="4560570"/>
            <a:ext cx="55022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sz="1400">
                <a:latin typeface="Times New Roman Regular" panose="02020603050405020304" charset="0"/>
                <a:cs typeface="Times New Roman Regular" panose="02020603050405020304" charset="0"/>
              </a:rPr>
              <a:t>Nmin: topological distance between neurons</a:t>
            </a:r>
            <a:endParaRPr lang="en-US" sz="140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sz="1400">
                <a:latin typeface="Times New Roman Regular" panose="02020603050405020304" charset="0"/>
                <a:cs typeface="Times New Roman Regular" panose="02020603050405020304" charset="0"/>
              </a:rPr>
              <a:t>sigma: neurons with equal status</a:t>
            </a:r>
            <a:endParaRPr lang="en-US" sz="140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sz="1400">
                <a:latin typeface="Times New Roman Regular" panose="02020603050405020304" charset="0"/>
                <a:cs typeface="Times New Roman Regular" panose="02020603050405020304" charset="0"/>
              </a:rPr>
              <a:t>sita: spatial angel between two neighbor neurons with the central neuron</a:t>
            </a:r>
            <a:r>
              <a:rPr lang="en-US"/>
              <a:t> </a:t>
            </a:r>
            <a:endParaRPr lang="en-US"/>
          </a:p>
        </p:txBody>
      </p:sp>
      <p:pic>
        <p:nvPicPr>
          <p:cNvPr id="29" name="Picture 28" descr="distance between neurons in same gangli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13730" y="3573780"/>
            <a:ext cx="3644900" cy="2430145"/>
          </a:xfrm>
          <a:prstGeom prst="rect">
            <a:avLst/>
          </a:prstGeom>
        </p:spPr>
      </p:pic>
      <p:pic>
        <p:nvPicPr>
          <p:cNvPr id="30" name="Picture 29" descr="distance between ganglion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4755" y="3573780"/>
            <a:ext cx="3644900" cy="2430145"/>
          </a:xfrm>
          <a:prstGeom prst="rect">
            <a:avLst/>
          </a:prstGeom>
        </p:spPr>
      </p:pic>
      <p:sp>
        <p:nvSpPr>
          <p:cNvPr id="31" name="Text Box 30"/>
          <p:cNvSpPr txBox="1"/>
          <p:nvPr/>
        </p:nvSpPr>
        <p:spPr>
          <a:xfrm>
            <a:off x="6519545" y="6070600"/>
            <a:ext cx="20326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latin typeface="Times New Roman Regular" panose="02020603050405020304" charset="0"/>
                <a:cs typeface="Times New Roman Regular" panose="02020603050405020304" charset="0"/>
              </a:rPr>
              <a:t>between any two neurons</a:t>
            </a:r>
            <a:endParaRPr lang="en-US" sz="12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32" name="Text Box 31"/>
          <p:cNvSpPr txBox="1"/>
          <p:nvPr/>
        </p:nvSpPr>
        <p:spPr>
          <a:xfrm>
            <a:off x="9471660" y="6070600"/>
            <a:ext cx="20326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latin typeface="Times New Roman Regular" panose="02020603050405020304" charset="0"/>
                <a:cs typeface="Times New Roman Regular" panose="02020603050405020304" charset="0"/>
              </a:rPr>
              <a:t>between two gangli</a:t>
            </a:r>
            <a:r>
              <a:rPr lang="en-US" sz="1200">
                <a:latin typeface="Times New Roman Regular" panose="02020603050405020304" charset="0"/>
                <a:cs typeface="Times New Roman Regular" panose="02020603050405020304" charset="0"/>
              </a:rPr>
              <a:t>a</a:t>
            </a:r>
            <a:endParaRPr lang="en-US" sz="12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190" y="1501140"/>
            <a:ext cx="6861810" cy="1706245"/>
          </a:xfrm>
          <a:prstGeom prst="rect">
            <a:avLst/>
          </a:prstGeom>
        </p:spPr>
      </p:pic>
      <p:cxnSp>
        <p:nvCxnSpPr>
          <p:cNvPr id="34" name="Straight Arrow Connector 33"/>
          <p:cNvCxnSpPr/>
          <p:nvPr/>
        </p:nvCxnSpPr>
        <p:spPr>
          <a:xfrm flipH="1">
            <a:off x="7316470" y="1259840"/>
            <a:ext cx="194945" cy="35877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7512050" y="1263015"/>
            <a:ext cx="494030" cy="34417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6" name="Text Box 35"/>
          <p:cNvSpPr txBox="1"/>
          <p:nvPr/>
        </p:nvSpPr>
        <p:spPr>
          <a:xfrm>
            <a:off x="7006590" y="941070"/>
            <a:ext cx="99949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/>
              <a:t>8.34</a:t>
            </a:r>
            <a:endParaRPr lang="en-US"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/>
          <p:nvPr>
            <p:custDataLst>
              <p:tags r:id="rId1"/>
            </p:custDataLst>
          </p:nvPr>
        </p:nvGraphicFramePr>
        <p:xfrm>
          <a:off x="2204085" y="3802380"/>
          <a:ext cx="8503285" cy="2161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4755"/>
                <a:gridCol w="1214755"/>
                <a:gridCol w="1214755"/>
                <a:gridCol w="1214755"/>
                <a:gridCol w="1214755"/>
                <a:gridCol w="1214755"/>
                <a:gridCol w="1214755"/>
              </a:tblGrid>
              <a:tr h="486410">
                <a:tc rowSpan="2"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Neurons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Type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represent neurons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 hMerge="1">
                  <a:tcPr/>
                </a:tc>
                <a:tc gridSpan="2"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*R/L neurons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 hMerge="1">
                  <a:tcPr/>
                </a:tc>
                <a:tc gridSpan="2"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*D/V* neurons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486410">
                <a:tc vMerge="1"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Neuron num.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average number of diff. genes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different neuron paris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  <a:sym typeface="+mn-ea"/>
                        </a:rPr>
                        <a:t>average number of diff. genes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Neuron num.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  <a:sym typeface="+mn-ea"/>
                        </a:rPr>
                        <a:t>average number of diff. genes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48641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Diff. Num.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85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57/796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1/54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6/796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18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2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4/796</a:t>
                      </a:r>
                      <a:endParaRPr lang="en-US" sz="12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 Box 4"/>
          <p:cNvSpPr txBox="1"/>
          <p:nvPr/>
        </p:nvSpPr>
        <p:spPr>
          <a:xfrm>
            <a:off x="255270" y="3735705"/>
            <a:ext cx="20993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buFont typeface="Arial" panose="020B0604020202090204" pitchFamily="34" charset="0"/>
              <a:buChar char="•"/>
            </a:pPr>
            <a:r>
              <a:rPr lang="en-US" sz="1200"/>
              <a:t>From promoter</a:t>
            </a:r>
            <a:endParaRPr lang="en-US" sz="1200"/>
          </a:p>
        </p:txBody>
      </p:sp>
      <p:sp>
        <p:nvSpPr>
          <p:cNvPr id="6" name="Text Box 5"/>
          <p:cNvSpPr txBox="1"/>
          <p:nvPr/>
        </p:nvSpPr>
        <p:spPr>
          <a:xfrm>
            <a:off x="255270" y="2089150"/>
            <a:ext cx="20993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buFont typeface="Arial" panose="020B0604020202090204" pitchFamily="34" charset="0"/>
              <a:buChar char="•"/>
            </a:pPr>
            <a:r>
              <a:rPr lang="en-US" sz="1200"/>
              <a:t>From NeuroPAL</a:t>
            </a:r>
            <a:endParaRPr lang="en-US" sz="1200"/>
          </a:p>
        </p:txBody>
      </p:sp>
      <p:sp>
        <p:nvSpPr>
          <p:cNvPr id="7" name="Text Box 6"/>
          <p:cNvSpPr txBox="1"/>
          <p:nvPr/>
        </p:nvSpPr>
        <p:spPr>
          <a:xfrm>
            <a:off x="382270" y="5518785"/>
            <a:ext cx="20993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buFont typeface="Arial" panose="020B0604020202090204" pitchFamily="34" charset="0"/>
              <a:buChar char="•"/>
            </a:pPr>
            <a:r>
              <a:rPr lang="en-US" sz="1200"/>
              <a:t>From scRNA </a:t>
            </a:r>
            <a:r>
              <a:rPr lang="en-US" sz="1200"/>
              <a:t>seq*</a:t>
            </a:r>
            <a:endParaRPr lang="en-US" sz="1200"/>
          </a:p>
        </p:txBody>
      </p:sp>
      <p:sp>
        <p:nvSpPr>
          <p:cNvPr id="8" name="Text Box 7"/>
          <p:cNvSpPr txBox="1"/>
          <p:nvPr/>
        </p:nvSpPr>
        <p:spPr>
          <a:xfrm>
            <a:off x="2204085" y="5518785"/>
            <a:ext cx="70351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latin typeface="Times New Roman Regular" panose="02020603050405020304" charset="0"/>
                <a:cs typeface="Times New Roman Regular" panose="02020603050405020304" charset="0"/>
              </a:rPr>
              <a:t>No distinguish:  * R vs * L</a:t>
            </a:r>
            <a:endParaRPr lang="en-US" altLang="zh-CN" sz="140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r>
              <a:rPr lang="en-US" altLang="zh-CN" sz="1400">
                <a:latin typeface="Times New Roman Regular" panose="02020603050405020304" charset="0"/>
                <a:cs typeface="Times New Roman Regular" panose="02020603050405020304" charset="0"/>
              </a:rPr>
              <a:t>No distinguish:  * D vs * V</a:t>
            </a:r>
            <a:endParaRPr lang="en-US" altLang="zh-CN" sz="14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443865" y="252730"/>
            <a:ext cx="36449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>
                <a:latin typeface="Times New Roman Bold" panose="02020603050405020304" charset="0"/>
                <a:cs typeface="Times New Roman Bold" panose="02020603050405020304" charset="0"/>
              </a:rPr>
              <a:t>Neuron Types</a:t>
            </a:r>
            <a:endParaRPr lang="en-US" sz="2000" b="1">
              <a:latin typeface="Times New Roman Bold" panose="02020603050405020304" charset="0"/>
              <a:cs typeface="Times New Roman Bold" panose="02020603050405020304" charset="0"/>
            </a:endParaRPr>
          </a:p>
        </p:txBody>
      </p:sp>
      <p:pic>
        <p:nvPicPr>
          <p:cNvPr id="10" name="Picture 9" descr="Neuron_typ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635" y="688340"/>
            <a:ext cx="4570730" cy="304736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7535" y="705485"/>
            <a:ext cx="1107376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Text Box 24"/>
          <p:cNvSpPr txBox="1"/>
          <p:nvPr/>
        </p:nvSpPr>
        <p:spPr>
          <a:xfrm>
            <a:off x="6993255" y="6297930"/>
            <a:ext cx="46780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00">
                <a:latin typeface="Times New Roman Regular" panose="02020603050405020304" charset="0"/>
                <a:cs typeface="Times New Roman Regular" panose="02020603050405020304" charset="0"/>
              </a:rPr>
              <a:t>*: Seth R. Taylor, et al., Molecular topography of an entire nervous system. (2021). Cell 184, 4329–4347.</a:t>
            </a:r>
            <a:endParaRPr lang="en-US" sz="10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433070" y="291465"/>
            <a:ext cx="4201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>
                <a:latin typeface="Times New Roman Bold" panose="02020603050405020304" charset="0"/>
                <a:cs typeface="Times New Roman Bold" panose="02020603050405020304" charset="0"/>
              </a:rPr>
              <a:t>Gene Combination</a:t>
            </a:r>
            <a:endParaRPr lang="en-US" sz="2000" b="1">
              <a:latin typeface="Times New Roman Bold" panose="02020603050405020304" charset="0"/>
              <a:cs typeface="Times New Roman Bold" panose="02020603050405020304" charset="0"/>
            </a:endParaRPr>
          </a:p>
        </p:txBody>
      </p:sp>
      <p:graphicFrame>
        <p:nvGraphicFramePr>
          <p:cNvPr id="3" name="Table 2"/>
          <p:cNvGraphicFramePr/>
          <p:nvPr>
            <p:custDataLst>
              <p:tags r:id="rId1"/>
            </p:custDataLst>
          </p:nvPr>
        </p:nvGraphicFramePr>
        <p:xfrm>
          <a:off x="1945005" y="858520"/>
          <a:ext cx="8302625" cy="1357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0525"/>
                <a:gridCol w="1660525"/>
                <a:gridCol w="1660525"/>
                <a:gridCol w="1660525"/>
                <a:gridCol w="1660525"/>
              </a:tblGrid>
              <a:tr h="403860">
                <a:tc>
                  <a:txBody>
                    <a:bodyPr/>
                    <a:p>
                      <a:pPr algn="ctr">
                        <a:buNone/>
                      </a:pP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promoter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scRNA seq*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Bulk RNA seq*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FISH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  <a:tr h="54991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Neurons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179 (withL/R/D/V)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128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39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>
                          <a:latin typeface="Times New Roman Regular" panose="02020603050405020304" charset="0"/>
                          <a:cs typeface="Times New Roman Regular" panose="02020603050405020304" charset="0"/>
                          <a:sym typeface="+mn-ea"/>
                        </a:rPr>
                        <a:t>--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4038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Genes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796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13669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22289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--</a:t>
                      </a:r>
                      <a:endParaRPr lang="en-US" sz="14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 Box 3"/>
          <p:cNvSpPr txBox="1"/>
          <p:nvPr/>
        </p:nvSpPr>
        <p:spPr>
          <a:xfrm>
            <a:off x="577215" y="2670810"/>
            <a:ext cx="4356735" cy="363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sz="1400"/>
              <a:t>Threshold selection of gene expression for seq data</a:t>
            </a:r>
            <a:endParaRPr lang="en-US" sz="1400"/>
          </a:p>
          <a:p>
            <a:pPr algn="ctr"/>
            <a:r>
              <a:rPr lang="en-US" sz="1400"/>
              <a:t>by F1 score</a:t>
            </a:r>
            <a:endParaRPr lang="en-US" sz="1400"/>
          </a:p>
        </p:txBody>
      </p:sp>
      <p:pic>
        <p:nvPicPr>
          <p:cNvPr id="6" name="Picture 5" descr="gene_WBGene00006475_select_reporter_threshol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355" y="4443095"/>
            <a:ext cx="3380740" cy="2028190"/>
          </a:xfrm>
          <a:prstGeom prst="rect">
            <a:avLst/>
          </a:prstGeom>
        </p:spPr>
      </p:pic>
      <p:pic>
        <p:nvPicPr>
          <p:cNvPr id="7" name="Picture 6" descr="gene_WBGene00000501_select_reporter_threshol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0990" y="2414905"/>
            <a:ext cx="3379470" cy="2028190"/>
          </a:xfrm>
          <a:prstGeom prst="rect">
            <a:avLst/>
          </a:prstGeom>
        </p:spPr>
      </p:pic>
      <p:pic>
        <p:nvPicPr>
          <p:cNvPr id="8" name="Picture 7" descr="threshold selectio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7965" y="3155950"/>
            <a:ext cx="4598035" cy="306514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7535" y="705485"/>
            <a:ext cx="1107376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Text Box 24"/>
          <p:cNvSpPr txBox="1"/>
          <p:nvPr/>
        </p:nvSpPr>
        <p:spPr>
          <a:xfrm>
            <a:off x="6993255" y="6459220"/>
            <a:ext cx="46780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00">
                <a:latin typeface="Times New Roman Regular" panose="02020603050405020304" charset="0"/>
                <a:cs typeface="Times New Roman Regular" panose="02020603050405020304" charset="0"/>
              </a:rPr>
              <a:t>*: Seth R. Taylor, et al., Molecular topography of an entire nervous system. (2021). Cell 184, 4329–4347.</a:t>
            </a:r>
            <a:endParaRPr lang="en-US" sz="10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433070" y="291465"/>
            <a:ext cx="4201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>
                <a:latin typeface="Times New Roman Bold" panose="02020603050405020304" charset="0"/>
                <a:cs typeface="Times New Roman Bold" panose="02020603050405020304" charset="0"/>
              </a:rPr>
              <a:t>Result</a:t>
            </a:r>
            <a:endParaRPr lang="en-US" sz="2000" b="1">
              <a:latin typeface="Times New Roman Bold" panose="02020603050405020304" charset="0"/>
              <a:cs typeface="Times New Roman Bold" panose="020206030504050203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219200" y="1112520"/>
            <a:ext cx="619252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/>
              <a:t>Taken data position_7 from NeuroPAL as an example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2270125" y="1756410"/>
            <a:ext cx="35026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90204" pitchFamily="34" charset="0"/>
              <a:buNone/>
            </a:pPr>
            <a:r>
              <a:rPr lang="en-US"/>
              <a:t>T.B. Parameters:</a:t>
            </a:r>
            <a:endParaRPr 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/>
              <a:t>Nmax = 8.34</a:t>
            </a:r>
            <a:endParaRPr 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/>
              <a:t>sigma = 0.5</a:t>
            </a:r>
            <a:endParaRPr 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/>
              <a:t>sita = 5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2270125" y="3261995"/>
            <a:ext cx="35026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90204" pitchFamily="34" charset="0"/>
              <a:buNone/>
            </a:pPr>
            <a:r>
              <a:rPr lang="en-US"/>
              <a:t>Gene selection Parameters:</a:t>
            </a:r>
            <a:endParaRPr 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/>
              <a:t>PR-AUC &gt;= 0.8</a:t>
            </a:r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5359400" y="2253615"/>
            <a:ext cx="361315" cy="13525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6206490" y="2136775"/>
            <a:ext cx="2135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/>
              <a:t>80 </a:t>
            </a:r>
            <a:r>
              <a:rPr lang="en-US"/>
              <a:t>neuron sets /92</a:t>
            </a:r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5359400" y="3516630"/>
            <a:ext cx="361315" cy="13525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6206490" y="3337560"/>
            <a:ext cx="2135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/>
              <a:t>130 genes</a:t>
            </a:r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6076950" y="1733550"/>
            <a:ext cx="2395220" cy="229552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noAutofit/>
          </a:bodyPr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11" name="Text Box 10"/>
          <p:cNvSpPr txBox="1"/>
          <p:nvPr/>
        </p:nvSpPr>
        <p:spPr>
          <a:xfrm>
            <a:off x="6907530" y="2651125"/>
            <a:ext cx="7340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/>
              <a:t>+</a:t>
            </a:r>
            <a:endParaRPr lang="en-US" sz="2400" b="1"/>
          </a:p>
        </p:txBody>
      </p:sp>
      <p:sp>
        <p:nvSpPr>
          <p:cNvPr id="12" name="Text Box 11"/>
          <p:cNvSpPr txBox="1"/>
          <p:nvPr/>
        </p:nvSpPr>
        <p:spPr>
          <a:xfrm>
            <a:off x="9106535" y="2138680"/>
            <a:ext cx="22936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Maximum combinations = 9</a:t>
            </a:r>
            <a:endParaRPr lang="en-US"/>
          </a:p>
          <a:p>
            <a:endParaRPr lang="en-US"/>
          </a:p>
          <a:p>
            <a:r>
              <a:rPr lang="en-US"/>
              <a:t>Running ...</a:t>
            </a:r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801370" y="4377690"/>
            <a:ext cx="1063244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Text Box 13"/>
          <p:cNvSpPr txBox="1"/>
          <p:nvPr/>
        </p:nvSpPr>
        <p:spPr>
          <a:xfrm>
            <a:off x="1219200" y="46266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Currently, </a:t>
            </a:r>
            <a:endParaRPr lang="en-US"/>
          </a:p>
        </p:txBody>
      </p:sp>
      <p:sp>
        <p:nvSpPr>
          <p:cNvPr id="15" name="Text Box 14"/>
          <p:cNvSpPr txBox="1"/>
          <p:nvPr/>
        </p:nvSpPr>
        <p:spPr>
          <a:xfrm>
            <a:off x="2270125" y="5112385"/>
            <a:ext cx="68586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"/>
            </a:pPr>
            <a:r>
              <a:rPr lang="en-US"/>
              <a:t>to increase </a:t>
            </a:r>
            <a:r>
              <a:rPr lang="en-US"/>
              <a:t>differently expressed genes</a:t>
            </a:r>
            <a:endParaRPr lang="en-US"/>
          </a:p>
          <a:p>
            <a:pPr marL="285750" indent="-285750">
              <a:buFont typeface="Wingdings" panose="05000000000000000000" charset="0"/>
              <a:buChar char=""/>
            </a:pPr>
            <a:endParaRPr lang="en-US"/>
          </a:p>
          <a:p>
            <a:pPr marL="285750" indent="-285750">
              <a:buFont typeface="Wingdings" panose="05000000000000000000" charset="0"/>
              <a:buChar char=""/>
            </a:pPr>
            <a:r>
              <a:rPr lang="en-US"/>
              <a:t>to combine spatial trans</a:t>
            </a:r>
            <a:r>
              <a:rPr lang="en-US"/>
              <a:t>criptome data for detailed analysis</a:t>
            </a:r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669*76"/>
  <p:tag name="TABLE_ENDDRAG_RECT" val="144*324*669*76"/>
</p:tagLst>
</file>

<file path=ppt/tags/tag2.xml><?xml version="1.0" encoding="utf-8"?>
<p:tagLst xmlns:p="http://schemas.openxmlformats.org/presentationml/2006/main">
  <p:tag name="TABLE_ENDDRAG_ORIGIN_RECT" val="653*106"/>
  <p:tag name="TABLE_ENDDRAG_RECT" val="200*102*653*106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1720</Words>
  <Application>WPS Spreadsheets</Application>
  <PresentationFormat>宽屏</PresentationFormat>
  <Paragraphs>172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9" baseType="lpstr">
      <vt:lpstr>Arial</vt:lpstr>
      <vt:lpstr>宋体</vt:lpstr>
      <vt:lpstr>Wingdings</vt:lpstr>
      <vt:lpstr>Times New Roman Bold</vt:lpstr>
      <vt:lpstr>Times New Roman Regular</vt:lpstr>
      <vt:lpstr>Wingdings</vt:lpstr>
      <vt:lpstr>Calibri</vt:lpstr>
      <vt:lpstr>Helvetica Neue</vt:lpstr>
      <vt:lpstr>微软雅黑</vt:lpstr>
      <vt:lpstr>汉仪旗黑</vt:lpstr>
      <vt:lpstr>宋体</vt:lpstr>
      <vt:lpstr>Arial Unicode MS</vt:lpstr>
      <vt:lpstr>汉仪书宋二KW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yanjf</cp:lastModifiedBy>
  <cp:revision>17</cp:revision>
  <dcterms:created xsi:type="dcterms:W3CDTF">2023-09-22T04:56:53Z</dcterms:created>
  <dcterms:modified xsi:type="dcterms:W3CDTF">2023-09-22T04:56:53Z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1033-6.2.0.8299</vt:lpwstr>
  </property>
  <property fmtid="{D5CDD505-2E9C-101B-9397-08002B2CF9AE}" pid="3" name="ICV">
    <vt:lpwstr>30C66ED940C8CCE155AF0C654E8918EC_41</vt:lpwstr>
  </property>
</Properties>
</file>

<file path=docProps/thumbnail.jpeg>
</file>